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3" r:id="rId3"/>
    <p:sldMasterId id="2147483744" r:id="rId4"/>
    <p:sldMasterId id="2147483745" r:id="rId5"/>
    <p:sldMasterId id="214748374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embeddedFontLst>
    <p:embeddedFont>
      <p:font typeface="Anton"/>
      <p:regular r:id="rId58"/>
    </p:embeddedFon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DM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DMSans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5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7.xml"/><Relationship Id="rId68" Type="http://schemas.openxmlformats.org/officeDocument/2006/relationships/font" Target="fonts/DMSans-bold.fntdata"/><Relationship Id="rId23" Type="http://schemas.openxmlformats.org/officeDocument/2006/relationships/slide" Target="slides/slide16.xml"/><Relationship Id="rId67" Type="http://schemas.openxmlformats.org/officeDocument/2006/relationships/font" Target="fonts/DMSans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DMSans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7.xml"/><Relationship Id="rId58" Type="http://schemas.openxmlformats.org/officeDocument/2006/relationships/font" Target="fonts/Anton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playlist?list=PL_-j_Nxetw-FkGoc8FC8CnNbS18-hdGeu" TargetMode="External"/><Relationship Id="rId3" Type="http://schemas.openxmlformats.org/officeDocument/2006/relationships/hyperlink" Target="https://www.youtube.com/watch?v=kpPw989W8cQ&amp;list=PL_-j_Nxetw-EAzc7gJGeyGomRD7JQUmHM" TargetMode="External"/><Relationship Id="rId4" Type="http://schemas.openxmlformats.org/officeDocument/2006/relationships/hyperlink" Target="https://www.youtube.com/watch?v=tYC_yfXJb88&amp;list=PL_-j_Nxetw-GGSiu_0KAQKktto9-lOtaO" TargetMode="External"/><Relationship Id="rId5" Type="http://schemas.openxmlformats.org/officeDocument/2006/relationships/hyperlink" Target="https://www.youtube.com/watch?v=ua4S23T70KU&amp;list=PL_-j_Nxetw-HUemJyXLr18G5l5t3VU_Eh" TargetMode="External"/><Relationship Id="rId6" Type="http://schemas.openxmlformats.org/officeDocument/2006/relationships/hyperlink" Target="https://www.youtube.com/watch?v=SuXj-ElTjL4&amp;list=PL_-j_Nxetw-E1YOlrXMfvF3TQPa0VJDhE" TargetMode="External"/><Relationship Id="rId7" Type="http://schemas.openxmlformats.org/officeDocument/2006/relationships/hyperlink" Target="https://open.spotify.com/show/6Z4gbxrzelqVU3syDH3JzI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9258f03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9258f03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ee5ddd4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ee5ddd4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9ee5ddd4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9ee5ddd4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ee5ddd4f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ee5ddd4f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9ee5ddd4f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9ee5ddd4f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citas.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9ee5ddd4f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9ee5ddd4f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9ee5ddd4f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9ee5ddd4f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ee5ddd4f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ee5ddd4f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a22494f39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a22494f39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9ee5ddd4f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9ee5ddd4f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9ee5ddd4f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9ee5ddd4f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258f03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9258f03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9ee5ddd4f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9ee5ddd4f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9ee5ddd4f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9ee5ddd4f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ee5ddd4f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ee5ddd4f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9ee5ddd4f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9ee5ddd4f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9ee5ddd4f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9ee5ddd4f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a22494f39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a22494f39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a22494f39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a22494f39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9ee5ddd4f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9ee5ddd4f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9ee5ddd4f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9ee5ddd4f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9ee5ddd4f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9ee5ddd4f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9258f037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9258f037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DM Sans"/>
                <a:ea typeface="DM Sans"/>
                <a:cs typeface="DM Sans"/>
                <a:sym typeface="DM Sans"/>
              </a:rPr>
              <a:t>Se presenta en la primera clase. </a:t>
            </a:r>
            <a:r>
              <a:rPr lang="en-GB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Colocar el número de comisión correspondiente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GB">
                <a:latin typeface="DM Sans"/>
                <a:ea typeface="DM Sans"/>
                <a:cs typeface="DM Sans"/>
                <a:sym typeface="DM Sans"/>
              </a:rPr>
              <a:t>Se debe editar y completar con los nombres del equipo a cargo. Se sugiere linkearlos a los perfiles de Linkedin (quienes quieran).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9ee5ddd4f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19ee5ddd4f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9ee5ddd4f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9ee5ddd4f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9ee5ddd4f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9ee5ddd4f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9ee5ddd4f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9ee5ddd4f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a22494f3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a22494f3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1a22494f39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1a22494f39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a22494f39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1a22494f3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a22494f3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a22494f3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a22494f39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1a22494f39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1a22494f39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1a22494f39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9258f037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9258f037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a22494f3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a22494f3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a22494f39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1a22494f39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a22494f39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a22494f39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f1cdc1c05a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f1cdc1c05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5524c89b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5524c89b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Para profes/tutores:</a:t>
            </a: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genial.ly de nivelación encontrarán 3 videos de fundamentos (Bootstrap, Git y GitHub, y HTML y CSS), acompañados de otro video exclusivo sobre JS. A modo de cierre, cuentan con una ruleta de preguntas para repasar lo visto. Les sugerimos que utilicen este recurso para conocer el nivel de conocimientos de la comisión.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a22494f3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1a22494f3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a22494f39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a22494f39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Portada de Coder Tips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1a22494f39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1a22494f39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recursos creados por Coderhouse.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vincular contenido de los canales oficiales de Coderhouse, tanto Youtube como Spotify.</a:t>
            </a:r>
            <a:b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Marketing Digital: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2"/>
              </a:rPr>
              <a:t>https://www.youtube.com/playlist?list=PL_-j_Nxetw-FkGoc8FC8CnNbS18-hdGeu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Diseño UX/UI: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3"/>
              </a:rPr>
              <a:t>https://www.youtube.com/watch?v=kpPw989W8cQ&amp;list=PL_-j_Nxetw-EAzc7gJGeyGomRD7JQUmHM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Programación: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4"/>
              </a:rPr>
              <a:t>https://www.youtube.com/watch?v=tYC_yfXJb88&amp;list=PL_-j_Nxetw-GGSiu_0KAQKktto9-lOtaO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Desarrollo freelance: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5"/>
              </a:rPr>
              <a:t>https://www.youtube.com/watch?v=ua4S23T70KU&amp;list=PL_-j_Nxetw-HUemJyXLr18G5l5t3VU_Eh</a:t>
            </a:r>
            <a:endParaRPr>
              <a:solidFill>
                <a:schemeClr val="hlink"/>
              </a:solidFill>
              <a:highlight>
                <a:srgbClr val="F8F8F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rgbClr val="1D1C1D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</a:rPr>
              <a:t>Desarrollo profesional: </a:t>
            </a:r>
            <a:r>
              <a:rPr lang="en-GB" u="sng">
                <a:solidFill>
                  <a:schemeClr val="hlink"/>
                </a:solidFill>
                <a:highlight>
                  <a:srgbClr val="F8F8F8"/>
                </a:highlight>
                <a:latin typeface="DM Sans"/>
                <a:ea typeface="DM Sans"/>
                <a:cs typeface="DM Sans"/>
                <a:sym typeface="DM Sans"/>
                <a:hlinkClick r:id="rId6"/>
              </a:rPr>
              <a:t>https://www.youtube.com/watch?v=SuXj-ElTjL4&amp;list=PL_-j_Nxetw-E1YOlrXMfvF3TQPa0VJDhE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Canal de Spotify de Coder: </a:t>
            </a:r>
            <a:r>
              <a:rPr lang="en-GB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https://open.spotify.com/show/6Z4gbxrzelqVU3syDH3JzI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a22494f39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a22494f39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9ee5ddd4f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19ee5ddd4f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9258f037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9258f037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9ee5ddd4f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9ee5ddd4f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a22494f3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a22494f3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9ee5ddd4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9ee5ddd4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ee5ddd4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9ee5ddd4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9ee5ddd4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9ee5ddd4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0.png"/><Relationship Id="rId3" Type="http://schemas.openxmlformats.org/officeDocument/2006/relationships/image" Target="../media/image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7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1.png"/><Relationship Id="rId3" Type="http://schemas.openxmlformats.org/officeDocument/2006/relationships/image" Target="../media/image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9.png"/><Relationship Id="rId3" Type="http://schemas.openxmlformats.org/officeDocument/2006/relationships/image" Target="../media/image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0" name="Google Shape;100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5" name="Google Shape;1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x">
  <p:cSld name="TITLE_AND_BODY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8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6">
  <p:cSld name="CUSTOM_3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9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9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39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39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39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39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9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9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39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39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39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39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9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9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39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39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39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9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9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8">
  <p:cSld name="CUSTOM_7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4"/>
          <p:cNvSpPr txBox="1"/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idx="1" type="body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CUSTOM_8">
    <p:bg>
      <p:bgPr>
        <a:solidFill>
          <a:srgbClr val="3CEFA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5"/>
          <p:cNvSpPr txBox="1"/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6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7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">
  <p:cSld name="TITLE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8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9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0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" name="Google Shape;216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0" name="Google Shape;220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5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4" name="Google Shape;224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5" name="Google Shape;22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2" name="Google Shape;232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3" name="Google Shape;23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36" name="Google Shape;236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7" name="Google Shape;23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13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5" name="Google Shape;295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96" name="Google Shape;296;p89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9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9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9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9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9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9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9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9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9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5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3.xml"/><Relationship Id="rId42" Type="http://schemas.openxmlformats.org/officeDocument/2006/relationships/slideLayout" Target="../slideLayouts/slideLayout75.xml"/><Relationship Id="rId4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77.xml"/><Relationship Id="rId43" Type="http://schemas.openxmlformats.org/officeDocument/2006/relationships/slideLayout" Target="../slideLayouts/slideLayout76.xml"/><Relationship Id="rId46" Type="http://schemas.openxmlformats.org/officeDocument/2006/relationships/slideLayout" Target="../slideLayouts/slideLayout79.xml"/><Relationship Id="rId45" Type="http://schemas.openxmlformats.org/officeDocument/2006/relationships/slideLayout" Target="../slideLayouts/slideLayout78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48" Type="http://schemas.openxmlformats.org/officeDocument/2006/relationships/slideLayout" Target="../slideLayouts/slideLayout81.xml"/><Relationship Id="rId47" Type="http://schemas.openxmlformats.org/officeDocument/2006/relationships/slideLayout" Target="../slideLayouts/slideLayout80.xml"/><Relationship Id="rId49" Type="http://schemas.openxmlformats.org/officeDocument/2006/relationships/slideLayout" Target="../slideLayouts/slideLayout8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84.xml"/><Relationship Id="rId50" Type="http://schemas.openxmlformats.org/officeDocument/2006/relationships/slideLayout" Target="../slideLayouts/slideLayout83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  <p:sldLayoutId id="2147483722" r:id="rId42"/>
    <p:sldLayoutId id="2147483723" r:id="rId43"/>
    <p:sldLayoutId id="2147483724" r:id="rId44"/>
    <p:sldLayoutId id="2147483725" r:id="rId45"/>
    <p:sldLayoutId id="2147483726" r:id="rId46"/>
    <p:sldLayoutId id="2147483727" r:id="rId47"/>
    <p:sldLayoutId id="2147483728" r:id="rId48"/>
    <p:sldLayoutId id="2147483729" r:id="rId49"/>
    <p:sldLayoutId id="2147483730" r:id="rId50"/>
    <p:sldLayoutId id="2147483731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9" Type="http://schemas.openxmlformats.org/officeDocument/2006/relationships/hyperlink" Target="https://www.microsoft.com/es-es/edge" TargetMode="External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hyperlink" Target="https://www.google.com/intl/es/chrome/?brand=UUXU&amp;gclid=Cj0KCQiA3Y-ABhCnARIsAKYDH7siyIILz6sp-rc9s7Gz41xrMQsGR3WyCY2D0t0XDIvQ3VnIZj_d43MaAhbJEALw_wcB&amp;gclsrc=aw.ds" TargetMode="External"/><Relationship Id="rId8" Type="http://schemas.openxmlformats.org/officeDocument/2006/relationships/hyperlink" Target="https://www.mozilla.org/es-AR/firefox/new/" TargetMode="External"/><Relationship Id="rId10" Type="http://schemas.openxmlformats.org/officeDocument/2006/relationships/hyperlink" Target="https://www.opera.com/es?utm_campaign=%2300%20-%20WW%20-%20Search%20-%20EN%20-%20Branded&amp;gclid=Cj0KCQiA3Y-ABhCnARIsAKYDH7vItKUMYx5DDNUo76Dwilx3LpB4d2-ic9M79xoQbXf6O2RPKUVVlugaAhVkEALw_wcB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hyperlink" Target="https://code.visualstudio.com/" TargetMode="External"/><Relationship Id="rId7" Type="http://schemas.openxmlformats.org/officeDocument/2006/relationships/hyperlink" Target="https://www.sublimetext.com/3" TargetMode="External"/><Relationship Id="rId8" Type="http://schemas.openxmlformats.org/officeDocument/2006/relationships/hyperlink" Target="https://atom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hyperlink" Target="https://getbootstrap.com/docs/5.0/getting-started/download/" TargetMode="External"/><Relationship Id="rId7" Type="http://schemas.openxmlformats.org/officeDocument/2006/relationships/hyperlink" Target="https://bulma.io/" TargetMode="External"/><Relationship Id="rId8" Type="http://schemas.openxmlformats.org/officeDocument/2006/relationships/hyperlink" Target="https://tailwindcss.com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hyperlink" Target="https://momentjs.com/" TargetMode="External"/><Relationship Id="rId7" Type="http://schemas.openxmlformats.org/officeDocument/2006/relationships/hyperlink" Target="https://sweetalert2.github.io/" TargetMode="External"/><Relationship Id="rId8" Type="http://schemas.openxmlformats.org/officeDocument/2006/relationships/hyperlink" Target="https://axios-http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66.png"/><Relationship Id="rId6" Type="http://schemas.openxmlformats.org/officeDocument/2006/relationships/hyperlink" Target="https://marketplace.visualstudio.com/items?itemName=ritwickdey.LiveServer" TargetMode="External"/><Relationship Id="rId7" Type="http://schemas.openxmlformats.org/officeDocument/2006/relationships/hyperlink" Target="https://www.apachefriends.org/es/index.html" TargetMode="External"/><Relationship Id="rId8" Type="http://schemas.openxmlformats.org/officeDocument/2006/relationships/hyperlink" Target="https://www.wampserver.com/en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view.genial.ly/625064fb07867c0018496f06/presentation-nivelacion-javascript" TargetMode="External"/><Relationship Id="rId4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Relationship Id="rId4" Type="http://schemas.openxmlformats.org/officeDocument/2006/relationships/hyperlink" Target="https://www.youtube.com/playlist?list=PL_-j_Nxetw-GGSiu_0KAQKktto9-lOtaO" TargetMode="External"/><Relationship Id="rId9" Type="http://schemas.openxmlformats.org/officeDocument/2006/relationships/hyperlink" Target="https://www.youtube.com/playlist?list=PL_-j_Nxetw-EfDh9iHJ7s_iQykEF9Mpwe" TargetMode="External"/><Relationship Id="rId5" Type="http://schemas.openxmlformats.org/officeDocument/2006/relationships/hyperlink" Target="https://www.youtube.com/playlist?list=PL_-j_Nxetw-HUemJyXLr18G5l5t3VU_Eh" TargetMode="External"/><Relationship Id="rId6" Type="http://schemas.openxmlformats.org/officeDocument/2006/relationships/hyperlink" Target="https://www.youtube.com/playlist?list=PL_-j_Nxetw-E1YOlrXMfvF3TQPa0VJDhE" TargetMode="External"/><Relationship Id="rId7" Type="http://schemas.openxmlformats.org/officeDocument/2006/relationships/hyperlink" Target="https://www.youtube.com/playlist?list=PL_-j_Nxetw-GmxCsP17k61NjLyoOMRzDM" TargetMode="External"/><Relationship Id="rId8" Type="http://schemas.openxmlformats.org/officeDocument/2006/relationships/hyperlink" Target="https://www.youtube.com/playlist?list=PL_-j_Nxetw-FhVw9cwTayaFTaOPTUBC7y" TargetMode="External"/><Relationship Id="rId11" Type="http://schemas.openxmlformats.org/officeDocument/2006/relationships/hyperlink" Target="https://www.youtube.com/playlist?list=PL_-j_Nxetw-FaOxk6-PzpmujOYNhToNlt" TargetMode="External"/><Relationship Id="rId10" Type="http://schemas.openxmlformats.org/officeDocument/2006/relationships/hyperlink" Target="https://www.youtube.com/playlist?list=PL_-j_Nxetw-FbSqZtazzt9GkuNDaKxJBB" TargetMode="External"/><Relationship Id="rId12" Type="http://schemas.openxmlformats.org/officeDocument/2006/relationships/hyperlink" Target="https://www.youtube.com/playlist?list=PL_-j_Nxetw-HUc0MTf8MVj3oFtT_OeffM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oderhouse.notion.site/Beneficios-Top10-da565b2badda4a1098dedfe9aa3ed5ba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0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¡Les damos la bienvenida!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100"/>
          <p:cNvSpPr txBox="1"/>
          <p:nvPr/>
        </p:nvSpPr>
        <p:spPr>
          <a:xfrm>
            <a:off x="3315900" y="3421350"/>
            <a:ext cx="251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¿Comenzamos?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Man Dancing on Apple iOS 12.2" id="324" name="Google Shape;32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900" y="808750"/>
            <a:ext cx="876200" cy="8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09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0" name="Google Shape;420;p10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Aplicación Web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p109"/>
          <p:cNvSpPr txBox="1"/>
          <p:nvPr/>
        </p:nvSpPr>
        <p:spPr>
          <a:xfrm>
            <a:off x="939150" y="1711088"/>
            <a:ext cx="21663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Plataformas como Mercado Libre, Youtube, Gmail, Facebook, CoderHouse son web apps por la cantidad de funcionalidades que ofrecen.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2" name="Google Shape;42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150" y="1734725"/>
            <a:ext cx="5103200" cy="22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Aplicación Web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110"/>
          <p:cNvSpPr txBox="1"/>
          <p:nvPr/>
        </p:nvSpPr>
        <p:spPr>
          <a:xfrm>
            <a:off x="403300" y="1811725"/>
            <a:ext cx="82812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En la actualidad, el desarrollo desde cero de sitios web estáticos, es decir, aquellos cuya información no cambia en respuesta a las acciones del usuario, es poco frecuente. 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Lo que se busca construir en el ámbito laboral, son plataformas que ofrezcan un alto nivel de interactividad, y un variado número de funcionalidades. Ya no hablamos de sitios, sino de aplicaciones web que permiten realizar tareas importantes a sus usuarios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1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Aplicación Web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4" name="Google Shape;434;p111"/>
          <p:cNvSpPr txBox="1"/>
          <p:nvPr/>
        </p:nvSpPr>
        <p:spPr>
          <a:xfrm>
            <a:off x="403300" y="1693850"/>
            <a:ext cx="82812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Por </a:t>
            </a:r>
            <a:r>
              <a:rPr b="1"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funcionalidades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entendemos diversas tareas que los usuarios y clientes pueden realizar y son típicamente demandadas hoy. 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La interactividad en la página es una de ellas. Por ejemplo implementar animaciones y transiciones complejas, respuestas a ciertos eventos de los usuarios (como clickear un botón), o capturar y enviar datos mediante formularios.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Es normal también consumir alguna API o servicio de backend y/o base de datos, con la cual podemos cargar y administrar la información de la página.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12"/>
          <p:cNvSpPr txBox="1"/>
          <p:nvPr/>
        </p:nvSpPr>
        <p:spPr>
          <a:xfrm>
            <a:off x="473350" y="18247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arte de la programación es la habilidad de controlar la complejidad. Un gran programa es moderado, hecho simple en su complejidad.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112"/>
          <p:cNvSpPr txBox="1"/>
          <p:nvPr/>
        </p:nvSpPr>
        <p:spPr>
          <a:xfrm>
            <a:off x="3657575" y="4010538"/>
            <a:ext cx="498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Char char="-"/>
            </a:pPr>
            <a:r>
              <a:rPr lang="en-GB"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Eloquent Javascript - Marijn Haverbeke</a:t>
            </a:r>
            <a:endParaRPr sz="15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1" name="Google Shape;441;p112" title="imagen decorativa de comillas para cit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4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14"/>
          <p:cNvSpPr txBox="1"/>
          <p:nvPr/>
        </p:nvSpPr>
        <p:spPr>
          <a:xfrm>
            <a:off x="3649500" y="1104875"/>
            <a:ext cx="51252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JavaScript?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114"/>
          <p:cNvSpPr txBox="1"/>
          <p:nvPr/>
        </p:nvSpPr>
        <p:spPr>
          <a:xfrm>
            <a:off x="3649500" y="20979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JavaScript es u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lenguaje de programación que se utiliza principalmente para aportar dinamismo a 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sitios web y aplicaciones web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Funciona en complemento con los lenguajes web </a:t>
            </a:r>
            <a:r>
              <a:rPr b="1"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HTML Y CSS3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, permitiendo crear nuevas funcionalidades e interacciones avanzadas con los usuarios, así como interactuar con otras aplicaciones o servicios de backend.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4" name="Google Shape;454;p114"/>
          <p:cNvPicPr preferRelativeResize="0"/>
          <p:nvPr/>
        </p:nvPicPr>
        <p:blipFill rotWithShape="1">
          <a:blip r:embed="rId3">
            <a:alphaModFix/>
          </a:blip>
          <a:srcRect b="219" l="11978" r="5865" t="0"/>
          <a:stretch/>
        </p:blipFill>
        <p:spPr>
          <a:xfrm>
            <a:off x="472250" y="1078525"/>
            <a:ext cx="2702250" cy="32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1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Lenguaje Interpretado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115"/>
          <p:cNvSpPr txBox="1"/>
          <p:nvPr/>
        </p:nvSpPr>
        <p:spPr>
          <a:xfrm>
            <a:off x="403300" y="1693850"/>
            <a:ext cx="82812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 diferencia de un lenguaje de programación compilado, JavaScript es un lenguaje </a:t>
            </a:r>
            <a:r>
              <a:rPr b="1"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interpretado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, lo que significa que </a:t>
            </a:r>
            <a:r>
              <a:rPr lang="en-GB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 ejecuta por medio de un programa intérprete.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nuestro caso, los </a:t>
            </a:r>
            <a:r>
              <a:rPr b="1"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navegadores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son los programas que se encargan de interpretar y ejecutar el código JavaScript que creemos. 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Cuando accedemos a alguna página a través del navegador, éste se encarga de </a:t>
            </a:r>
            <a:r>
              <a:rPr lang="en-GB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leer y ejecutar todos los archivos que conforman la aplicación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(HTML, CSS, JS).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FRONT-END Y BACK-END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6" name="Google Shape;46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675" y="1358425"/>
            <a:ext cx="5250650" cy="29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16"/>
          <p:cNvSpPr txBox="1"/>
          <p:nvPr/>
        </p:nvSpPr>
        <p:spPr>
          <a:xfrm>
            <a:off x="910825" y="4344700"/>
            <a:ext cx="704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el curso nos focalizaremos en el desarrollo front-end de la aplicación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Front-end y Back-end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117"/>
          <p:cNvSpPr txBox="1"/>
          <p:nvPr/>
        </p:nvSpPr>
        <p:spPr>
          <a:xfrm>
            <a:off x="403300" y="1693850"/>
            <a:ext cx="82812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Javascript se utiliza tanto para construir aplicaciones de Frontend como de Backend. 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Por </a:t>
            </a:r>
            <a:r>
              <a:rPr b="1"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Frontend 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entendemos a la parte de la aplicación que corre en el navegador y con la cual interactúan los usuarios. 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Como tal, estaremos creando aplicaciones con </a:t>
            </a:r>
            <a:r>
              <a:rPr lang="en-GB" sz="1350">
                <a:solidFill>
                  <a:schemeClr val="dk1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JavaScript, HTML y CSS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; vinculando los tres lenguajes en el desarrollo un único producto.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Nuestra aplicación de Frontend también consume </a:t>
            </a:r>
            <a:r>
              <a:rPr i="1"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datos y servicios ofrecidos por algún </a:t>
            </a:r>
            <a:r>
              <a:rPr b="1" i="1"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Backend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JavaScript será la herramienta que nos permitirá comunicarnos e intercambiar información con APIs u otras aplicaciones.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Historia de JavaScript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1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0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101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101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1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1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¿Cuándo nace? 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119"/>
          <p:cNvSpPr txBox="1"/>
          <p:nvPr/>
        </p:nvSpPr>
        <p:spPr>
          <a:xfrm>
            <a:off x="5959725" y="1652738"/>
            <a:ext cx="21663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primera aparición pública de Javascript la encontramos en el año 1995 cuando se utiliza como herramienta del navegador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Netscape Navigator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objetivo</a:t>
            </a:r>
            <a:r>
              <a:rPr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fue </a:t>
            </a:r>
            <a:r>
              <a:rPr b="1"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permitir agregar programas a páginas web</a:t>
            </a:r>
            <a:r>
              <a:rPr lang="en-GB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6" name="Google Shape;48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00" y="1699338"/>
            <a:ext cx="4061050" cy="22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120"/>
          <p:cNvGrpSpPr/>
          <p:nvPr/>
        </p:nvGrpSpPr>
        <p:grpSpPr>
          <a:xfrm>
            <a:off x="2172088" y="1557900"/>
            <a:ext cx="197100" cy="197100"/>
            <a:chOff x="2172088" y="1852650"/>
            <a:chExt cx="197100" cy="197100"/>
          </a:xfrm>
        </p:grpSpPr>
        <p:sp>
          <p:nvSpPr>
            <p:cNvPr id="492" name="Google Shape;492;p120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20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120"/>
          <p:cNvGrpSpPr/>
          <p:nvPr/>
        </p:nvGrpSpPr>
        <p:grpSpPr>
          <a:xfrm>
            <a:off x="2172088" y="2117175"/>
            <a:ext cx="197100" cy="197100"/>
            <a:chOff x="2172088" y="2455775"/>
            <a:chExt cx="197100" cy="197100"/>
          </a:xfrm>
        </p:grpSpPr>
        <p:sp>
          <p:nvSpPr>
            <p:cNvPr id="495" name="Google Shape;495;p120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20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7" name="Google Shape;497;p120"/>
          <p:cNvCxnSpPr/>
          <p:nvPr/>
        </p:nvCxnSpPr>
        <p:spPr>
          <a:xfrm>
            <a:off x="2270638" y="170415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120"/>
          <p:cNvSpPr txBox="1"/>
          <p:nvPr/>
        </p:nvSpPr>
        <p:spPr>
          <a:xfrm>
            <a:off x="501450" y="3769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 Javascript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9" name="Google Shape;499;p120"/>
          <p:cNvSpPr txBox="1"/>
          <p:nvPr/>
        </p:nvSpPr>
        <p:spPr>
          <a:xfrm>
            <a:off x="2690573" y="14602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1997: ES 1.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versión.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0" name="Google Shape;500;p120"/>
          <p:cNvSpPr txBox="1"/>
          <p:nvPr/>
        </p:nvSpPr>
        <p:spPr>
          <a:xfrm>
            <a:off x="2690573" y="20195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1998: ES 2.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1" name="Google Shape;501;p120"/>
          <p:cNvGrpSpPr/>
          <p:nvPr/>
        </p:nvGrpSpPr>
        <p:grpSpPr>
          <a:xfrm>
            <a:off x="2172088" y="2698363"/>
            <a:ext cx="197100" cy="197100"/>
            <a:chOff x="2172088" y="3058775"/>
            <a:chExt cx="197100" cy="197100"/>
          </a:xfrm>
        </p:grpSpPr>
        <p:sp>
          <p:nvSpPr>
            <p:cNvPr id="502" name="Google Shape;502;p120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20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4" name="Google Shape;504;p120"/>
          <p:cNvCxnSpPr/>
          <p:nvPr/>
        </p:nvCxnSpPr>
        <p:spPr>
          <a:xfrm>
            <a:off x="2270638" y="231900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5" name="Google Shape;505;p120"/>
          <p:cNvGrpSpPr/>
          <p:nvPr/>
        </p:nvGrpSpPr>
        <p:grpSpPr>
          <a:xfrm>
            <a:off x="2172088" y="3301375"/>
            <a:ext cx="197100" cy="197100"/>
            <a:chOff x="2172088" y="3661775"/>
            <a:chExt cx="197100" cy="197100"/>
          </a:xfrm>
        </p:grpSpPr>
        <p:sp>
          <p:nvSpPr>
            <p:cNvPr id="506" name="Google Shape;506;p120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20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8" name="Google Shape;508;p120"/>
          <p:cNvCxnSpPr/>
          <p:nvPr/>
        </p:nvCxnSpPr>
        <p:spPr>
          <a:xfrm>
            <a:off x="2270638" y="28954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120"/>
          <p:cNvSpPr txBox="1"/>
          <p:nvPr/>
        </p:nvSpPr>
        <p:spPr>
          <a:xfrm>
            <a:off x="2690573" y="26007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1999: ES 3.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120"/>
          <p:cNvSpPr txBox="1"/>
          <p:nvPr/>
        </p:nvSpPr>
        <p:spPr>
          <a:xfrm>
            <a:off x="2690573" y="32037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2009: ES 5.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1" name="Google Shape;511;p120"/>
          <p:cNvGrpSpPr/>
          <p:nvPr/>
        </p:nvGrpSpPr>
        <p:grpSpPr>
          <a:xfrm>
            <a:off x="2172088" y="3904375"/>
            <a:ext cx="197100" cy="197100"/>
            <a:chOff x="2172088" y="3661775"/>
            <a:chExt cx="197100" cy="197100"/>
          </a:xfrm>
        </p:grpSpPr>
        <p:sp>
          <p:nvSpPr>
            <p:cNvPr id="512" name="Google Shape;512;p120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20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4" name="Google Shape;514;p120"/>
          <p:cNvCxnSpPr/>
          <p:nvPr/>
        </p:nvCxnSpPr>
        <p:spPr>
          <a:xfrm>
            <a:off x="2270638" y="34984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120"/>
          <p:cNvSpPr txBox="1"/>
          <p:nvPr/>
        </p:nvSpPr>
        <p:spPr>
          <a:xfrm>
            <a:off x="2690573" y="38067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2015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ES 6.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120"/>
          <p:cNvSpPr txBox="1"/>
          <p:nvPr/>
        </p:nvSpPr>
        <p:spPr>
          <a:xfrm>
            <a:off x="472050" y="4199125"/>
            <a:ext cx="8199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 el curso nos focalizamos en las versiones ES6 </a:t>
            </a:r>
            <a:r>
              <a:rPr lang="en-GB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y posteriores. Actualmente JS se encuentra en la versión 11 y desarrollo de la 12.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21"/>
          <p:cNvSpPr txBox="1"/>
          <p:nvPr/>
        </p:nvSpPr>
        <p:spPr>
          <a:xfrm>
            <a:off x="457725" y="1071050"/>
            <a:ext cx="47301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 con JAVA</a:t>
            </a:r>
            <a:endParaRPr b="1" sz="3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121"/>
          <p:cNvSpPr txBox="1"/>
          <p:nvPr/>
        </p:nvSpPr>
        <p:spPr>
          <a:xfrm>
            <a:off x="457725" y="2211625"/>
            <a:ext cx="47301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bien tanto Java con Javascript son lenguajes de  programación q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ue comparten base de su sintaxis, el uso de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cada uno es distinto.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dos lenguajes diferentes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no es correcto mencionarlos como sinónimos.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3" name="Google Shape;52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025" y="1372188"/>
            <a:ext cx="2399100" cy="23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22"/>
          <p:cNvSpPr txBox="1"/>
          <p:nvPr/>
        </p:nvSpPr>
        <p:spPr>
          <a:xfrm>
            <a:off x="3649500" y="1104863"/>
            <a:ext cx="49872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 con JAVA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122"/>
          <p:cNvSpPr txBox="1"/>
          <p:nvPr/>
        </p:nvSpPr>
        <p:spPr>
          <a:xfrm>
            <a:off x="3649500" y="2211613"/>
            <a:ext cx="49872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Java</a:t>
            </a:r>
            <a:r>
              <a:rPr lang="en-GB" sz="13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 funciona a través de declaraciones que se establecen a partir de un sistema de clases en tiempo de compilación. </a:t>
            </a:r>
            <a:endParaRPr sz="1350">
              <a:solidFill>
                <a:srgbClr val="1B1B1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En cambio, </a:t>
            </a:r>
            <a:r>
              <a:rPr b="1" lang="en-GB" sz="13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JavaScript </a:t>
            </a:r>
            <a:r>
              <a:rPr lang="en-GB" sz="1350">
                <a:solidFill>
                  <a:srgbClr val="1B1B1B"/>
                </a:solidFill>
                <a:latin typeface="DM Sans"/>
                <a:ea typeface="DM Sans"/>
                <a:cs typeface="DM Sans"/>
                <a:sym typeface="DM Sans"/>
              </a:rPr>
              <a:t>se basa en un sistema de tiempo de ejecución donde cada dato distinto puede representar valores booleanos, de cadena o numéricos.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1" name="Google Shape;53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8912" y="1710322"/>
            <a:ext cx="3062925" cy="17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Básicos de JavaScript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24"/>
          <p:cNvSpPr txBox="1"/>
          <p:nvPr/>
        </p:nvSpPr>
        <p:spPr>
          <a:xfrm>
            <a:off x="501450" y="3620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Elementos básicos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124"/>
          <p:cNvSpPr txBox="1"/>
          <p:nvPr/>
        </p:nvSpPr>
        <p:spPr>
          <a:xfrm>
            <a:off x="529650" y="913347"/>
            <a:ext cx="80847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Si bien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lo largo del curso se desarrollarán en profundidad, es necesario saber que p</a:t>
            </a: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ara trabajar en y con Javascript existen ciertos elementos básicos e imprescindibles.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43" name="Google Shape;543;p124"/>
          <p:cNvCxnSpPr>
            <a:endCxn id="544" idx="1"/>
          </p:cNvCxnSpPr>
          <p:nvPr/>
        </p:nvCxnSpPr>
        <p:spPr>
          <a:xfrm>
            <a:off x="3054625" y="2700500"/>
            <a:ext cx="1749600" cy="15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124"/>
          <p:cNvCxnSpPr>
            <a:stCxn id="546" idx="3"/>
            <a:endCxn id="547" idx="1"/>
          </p:cNvCxnSpPr>
          <p:nvPr/>
        </p:nvCxnSpPr>
        <p:spPr>
          <a:xfrm flipH="1" rot="10800000">
            <a:off x="4246163" y="2747600"/>
            <a:ext cx="1749600" cy="14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124"/>
          <p:cNvCxnSpPr>
            <a:stCxn id="549" idx="2"/>
            <a:endCxn id="544" idx="0"/>
          </p:cNvCxnSpPr>
          <p:nvPr/>
        </p:nvCxnSpPr>
        <p:spPr>
          <a:xfrm>
            <a:off x="4525188" y="2986950"/>
            <a:ext cx="14274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124"/>
          <p:cNvCxnSpPr>
            <a:stCxn id="551" idx="3"/>
            <a:endCxn id="547" idx="1"/>
          </p:cNvCxnSpPr>
          <p:nvPr/>
        </p:nvCxnSpPr>
        <p:spPr>
          <a:xfrm>
            <a:off x="3054650" y="2700575"/>
            <a:ext cx="2941200" cy="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124"/>
          <p:cNvSpPr txBox="1"/>
          <p:nvPr/>
        </p:nvSpPr>
        <p:spPr>
          <a:xfrm>
            <a:off x="758150" y="2062625"/>
            <a:ext cx="2296500" cy="1275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124"/>
          <p:cNvSpPr txBox="1"/>
          <p:nvPr/>
        </p:nvSpPr>
        <p:spPr>
          <a:xfrm>
            <a:off x="3376938" y="1711050"/>
            <a:ext cx="2296500" cy="12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7" name="Google Shape;547;p124"/>
          <p:cNvSpPr txBox="1"/>
          <p:nvPr/>
        </p:nvSpPr>
        <p:spPr>
          <a:xfrm>
            <a:off x="5995750" y="2109625"/>
            <a:ext cx="2296500" cy="127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OBJETOS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6" name="Google Shape;546;p124"/>
          <p:cNvSpPr txBox="1"/>
          <p:nvPr/>
        </p:nvSpPr>
        <p:spPr>
          <a:xfrm>
            <a:off x="1949663" y="3597050"/>
            <a:ext cx="2296500" cy="127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ARRAYS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124"/>
          <p:cNvSpPr txBox="1"/>
          <p:nvPr/>
        </p:nvSpPr>
        <p:spPr>
          <a:xfrm>
            <a:off x="4804225" y="3597050"/>
            <a:ext cx="2296500" cy="1275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sz="14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52" name="Google Shape;552;p124"/>
          <p:cNvCxnSpPr>
            <a:stCxn id="546" idx="0"/>
            <a:endCxn id="549" idx="2"/>
          </p:cNvCxnSpPr>
          <p:nvPr/>
        </p:nvCxnSpPr>
        <p:spPr>
          <a:xfrm flipH="1" rot="10800000">
            <a:off x="3097913" y="2986850"/>
            <a:ext cx="14274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24"/>
          <p:cNvCxnSpPr>
            <a:stCxn id="551" idx="3"/>
          </p:cNvCxnSpPr>
          <p:nvPr/>
        </p:nvCxnSpPr>
        <p:spPr>
          <a:xfrm>
            <a:off x="3054650" y="2700575"/>
            <a:ext cx="517500" cy="8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24"/>
          <p:cNvCxnSpPr>
            <a:stCxn id="544" idx="1"/>
            <a:endCxn id="546" idx="3"/>
          </p:cNvCxnSpPr>
          <p:nvPr/>
        </p:nvCxnSpPr>
        <p:spPr>
          <a:xfrm rot="10800000">
            <a:off x="4246225" y="4235000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124"/>
          <p:cNvCxnSpPr>
            <a:stCxn id="547" idx="1"/>
          </p:cNvCxnSpPr>
          <p:nvPr/>
        </p:nvCxnSpPr>
        <p:spPr>
          <a:xfrm flipH="1">
            <a:off x="5277850" y="2747575"/>
            <a:ext cx="7179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25"/>
          <p:cNvSpPr txBox="1"/>
          <p:nvPr/>
        </p:nvSpPr>
        <p:spPr>
          <a:xfrm>
            <a:off x="501450" y="3620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Elementos básicos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125"/>
          <p:cNvSpPr/>
          <p:nvPr/>
        </p:nvSpPr>
        <p:spPr>
          <a:xfrm>
            <a:off x="942050" y="2659600"/>
            <a:ext cx="10401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Numéricos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Google Shape;562;p125"/>
          <p:cNvSpPr/>
          <p:nvPr/>
        </p:nvSpPr>
        <p:spPr>
          <a:xfrm>
            <a:off x="2670288" y="2774875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Globales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3" name="Google Shape;563;p125"/>
          <p:cNvSpPr/>
          <p:nvPr/>
        </p:nvSpPr>
        <p:spPr>
          <a:xfrm>
            <a:off x="4306650" y="2716750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125"/>
          <p:cNvSpPr/>
          <p:nvPr/>
        </p:nvSpPr>
        <p:spPr>
          <a:xfrm>
            <a:off x="2670288" y="3220825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Locales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p125"/>
          <p:cNvSpPr/>
          <p:nvPr/>
        </p:nvSpPr>
        <p:spPr>
          <a:xfrm>
            <a:off x="4306650" y="3149725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Boolean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6" name="Google Shape;566;p125"/>
          <p:cNvSpPr/>
          <p:nvPr/>
        </p:nvSpPr>
        <p:spPr>
          <a:xfrm>
            <a:off x="4306650" y="3623713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p125"/>
          <p:cNvSpPr/>
          <p:nvPr/>
        </p:nvSpPr>
        <p:spPr>
          <a:xfrm>
            <a:off x="5943000" y="2854713"/>
            <a:ext cx="10401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Índice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8" name="Google Shape;568;p125"/>
          <p:cNvSpPr/>
          <p:nvPr/>
        </p:nvSpPr>
        <p:spPr>
          <a:xfrm>
            <a:off x="7656550" y="2759850"/>
            <a:ext cx="11322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Argumentos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9" name="Google Shape;569;p125"/>
          <p:cNvSpPr/>
          <p:nvPr/>
        </p:nvSpPr>
        <p:spPr>
          <a:xfrm>
            <a:off x="942050" y="1231600"/>
            <a:ext cx="1040100" cy="711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0" name="Google Shape;570;p125"/>
          <p:cNvSpPr/>
          <p:nvPr/>
        </p:nvSpPr>
        <p:spPr>
          <a:xfrm>
            <a:off x="2655888" y="1246625"/>
            <a:ext cx="1040100" cy="71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1" name="Google Shape;571;p125"/>
          <p:cNvSpPr/>
          <p:nvPr/>
        </p:nvSpPr>
        <p:spPr>
          <a:xfrm>
            <a:off x="4292250" y="1225325"/>
            <a:ext cx="1040100" cy="7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125"/>
          <p:cNvSpPr/>
          <p:nvPr/>
        </p:nvSpPr>
        <p:spPr>
          <a:xfrm>
            <a:off x="5943000" y="1231588"/>
            <a:ext cx="1040100" cy="71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125"/>
          <p:cNvSpPr/>
          <p:nvPr/>
        </p:nvSpPr>
        <p:spPr>
          <a:xfrm>
            <a:off x="7702600" y="1231600"/>
            <a:ext cx="1040100" cy="711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74" name="Google Shape;574;p125"/>
          <p:cNvCxnSpPr>
            <a:stCxn id="561" idx="0"/>
            <a:endCxn id="569" idx="2"/>
          </p:cNvCxnSpPr>
          <p:nvPr/>
        </p:nvCxnSpPr>
        <p:spPr>
          <a:xfrm rot="10800000">
            <a:off x="1462100" y="1943200"/>
            <a:ext cx="0" cy="7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125"/>
          <p:cNvCxnSpPr>
            <a:stCxn id="562" idx="0"/>
            <a:endCxn id="570" idx="2"/>
          </p:cNvCxnSpPr>
          <p:nvPr/>
        </p:nvCxnSpPr>
        <p:spPr>
          <a:xfrm rot="10800000">
            <a:off x="3175938" y="1958275"/>
            <a:ext cx="0" cy="8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125"/>
          <p:cNvCxnSpPr>
            <a:stCxn id="563" idx="0"/>
            <a:endCxn id="571" idx="2"/>
          </p:cNvCxnSpPr>
          <p:nvPr/>
        </p:nvCxnSpPr>
        <p:spPr>
          <a:xfrm rot="10800000">
            <a:off x="4812300" y="1937050"/>
            <a:ext cx="0" cy="7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125"/>
          <p:cNvCxnSpPr>
            <a:stCxn id="567" idx="0"/>
            <a:endCxn id="572" idx="2"/>
          </p:cNvCxnSpPr>
          <p:nvPr/>
        </p:nvCxnSpPr>
        <p:spPr>
          <a:xfrm rot="10800000">
            <a:off x="6463050" y="1943313"/>
            <a:ext cx="0" cy="9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125"/>
          <p:cNvCxnSpPr>
            <a:stCxn id="568" idx="0"/>
            <a:endCxn id="573" idx="2"/>
          </p:cNvCxnSpPr>
          <p:nvPr/>
        </p:nvCxnSpPr>
        <p:spPr>
          <a:xfrm rot="10800000">
            <a:off x="8222650" y="1943250"/>
            <a:ext cx="0" cy="8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125"/>
          <p:cNvSpPr/>
          <p:nvPr/>
        </p:nvSpPr>
        <p:spPr>
          <a:xfrm>
            <a:off x="942050" y="3230450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Cadena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125"/>
          <p:cNvSpPr/>
          <p:nvPr/>
        </p:nvSpPr>
        <p:spPr>
          <a:xfrm>
            <a:off x="942050" y="3745450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Booleanos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1" name="Google Shape;581;p125"/>
          <p:cNvSpPr/>
          <p:nvPr/>
        </p:nvSpPr>
        <p:spPr>
          <a:xfrm>
            <a:off x="913350" y="4341025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Punteros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2" name="Google Shape;582;p125"/>
          <p:cNvSpPr/>
          <p:nvPr/>
        </p:nvSpPr>
        <p:spPr>
          <a:xfrm>
            <a:off x="4306650" y="4053913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Math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125"/>
          <p:cNvSpPr/>
          <p:nvPr/>
        </p:nvSpPr>
        <p:spPr>
          <a:xfrm>
            <a:off x="4306650" y="4484113"/>
            <a:ext cx="10113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4" name="Google Shape;584;p125"/>
          <p:cNvSpPr/>
          <p:nvPr/>
        </p:nvSpPr>
        <p:spPr>
          <a:xfrm>
            <a:off x="5943000" y="3245400"/>
            <a:ext cx="1040100" cy="3306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Longitud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26"/>
          <p:cNvSpPr txBox="1"/>
          <p:nvPr/>
        </p:nvSpPr>
        <p:spPr>
          <a:xfrm>
            <a:off x="998250" y="1925250"/>
            <a:ext cx="714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 es el perfil de un profesional en JavaScript?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2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competencias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127"/>
          <p:cNvSpPr txBox="1"/>
          <p:nvPr/>
        </p:nvSpPr>
        <p:spPr>
          <a:xfrm>
            <a:off x="304300" y="1660900"/>
            <a:ext cx="84792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Capacidad para realizar tareas de programación, desarrollo, puesta en funcionamiento y procesos de mejoras de sitios web y apps.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Alto manejo y comprensión del área frontend en desarrollo de apps y software.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Habilidad para pruebas y depuración de código.</a:t>
            </a:r>
            <a:endParaRPr sz="14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n-GB" sz="14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Versatilidad para trabajar con otros profesionales en procesos de optimización y mejoras integrales, como diseñadores de experiencia de usuario o profesionales del backend.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Javascript?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128"/>
          <p:cNvSpPr txBox="1"/>
          <p:nvPr/>
        </p:nvSpPr>
        <p:spPr>
          <a:xfrm>
            <a:off x="458100" y="1671625"/>
            <a:ext cx="82278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50"/>
              <a:buFont typeface="DM Sans"/>
              <a:buChar char="✓"/>
            </a:pP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Porque es uno de los lenguajes más usados en el mundo.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50"/>
              <a:buFont typeface="DM Sans"/>
              <a:buChar char="✓"/>
            </a:pP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Porque es muy demandado en el mercado laboral debido a su sencillez, amplitud y adaptabilidad.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50"/>
              <a:buFont typeface="DM Sans"/>
              <a:buChar char="✓"/>
            </a:pP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Porque la mayoría de sitios web y apps funcionan con este lenguaje.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indent="-32067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50"/>
              <a:buFont typeface="DM Sans"/>
              <a:buChar char="✓"/>
            </a:pPr>
            <a:r>
              <a:rPr lang="en-GB" sz="1450">
                <a:latin typeface="DM Sans"/>
                <a:ea typeface="DM Sans"/>
                <a:cs typeface="DM Sans"/>
                <a:sym typeface="DM Sans"/>
              </a:rPr>
              <a:t>Porque es escalable y te brindará herramientas para profundizar luego tus conocimientos en programación y desarrollo.</a:t>
            </a:r>
            <a:endParaRPr sz="2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2"/>
          <p:cNvSpPr txBox="1"/>
          <p:nvPr/>
        </p:nvSpPr>
        <p:spPr>
          <a:xfrm>
            <a:off x="3734250" y="2950650"/>
            <a:ext cx="453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Luis Salinas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Jesus Gabriel Jorge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0" name="Google Shape;340;p102"/>
          <p:cNvPicPr preferRelativeResize="0"/>
          <p:nvPr/>
        </p:nvPicPr>
        <p:blipFill rotWithShape="1">
          <a:blip r:embed="rId3">
            <a:alphaModFix/>
          </a:blip>
          <a:srcRect b="0" l="35558" r="0" t="0"/>
          <a:stretch/>
        </p:blipFill>
        <p:spPr>
          <a:xfrm>
            <a:off x="-8600" y="0"/>
            <a:ext cx="3314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02"/>
          <p:cNvSpPr txBox="1"/>
          <p:nvPr/>
        </p:nvSpPr>
        <p:spPr>
          <a:xfrm>
            <a:off x="3742800" y="733625"/>
            <a:ext cx="4925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 </a:t>
            </a:r>
            <a:endParaRPr b="1"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equipo</a:t>
            </a:r>
            <a:endParaRPr b="1" sz="30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102"/>
          <p:cNvSpPr txBox="1"/>
          <p:nvPr/>
        </p:nvSpPr>
        <p:spPr>
          <a:xfrm>
            <a:off x="3742800" y="1944100"/>
            <a:ext cx="4925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Profesor/a responsable: Wenceslao Mateos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Coordinador/a: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Tutores y tutoras: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102"/>
          <p:cNvSpPr txBox="1"/>
          <p:nvPr/>
        </p:nvSpPr>
        <p:spPr>
          <a:xfrm>
            <a:off x="3742925" y="468275"/>
            <a:ext cx="492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COMISIÓN N°####</a:t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29"/>
          <p:cNvSpPr txBox="1"/>
          <p:nvPr/>
        </p:nvSpPr>
        <p:spPr>
          <a:xfrm>
            <a:off x="875100" y="2202300"/>
            <a:ext cx="739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con Desarrollo Web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30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HTML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130"/>
          <p:cNvSpPr txBox="1"/>
          <p:nvPr/>
        </p:nvSpPr>
        <p:spPr>
          <a:xfrm>
            <a:off x="457725" y="1900850"/>
            <a:ext cx="47301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"lenguaje" de marcado de etiquetas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permite crear documentos para web.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términos de uso frecuente: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Etiqueta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Atributo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3" name="Google Shape;61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400" y="1604625"/>
            <a:ext cx="3440150" cy="19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31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31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CSS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0" name="Google Shape;620;p131"/>
          <p:cNvSpPr txBox="1"/>
          <p:nvPr/>
        </p:nvSpPr>
        <p:spPr>
          <a:xfrm>
            <a:off x="3649500" y="1843763"/>
            <a:ext cx="4987200" cy="25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CSS, en español «hojas de estilo en cascada», es un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lenguaje de diseño gráfico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utilizado para </a:t>
            </a:r>
            <a:r>
              <a:rPr lang="en-GB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definir y crear la presentación de un documento estructurado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escrito en un lenguaje de marcado.​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términos de uso frecuente: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Estilo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Reglas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Medidas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1" name="Google Shape;62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26" y="1504337"/>
            <a:ext cx="2846425" cy="21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2"/>
          <p:cNvSpPr txBox="1"/>
          <p:nvPr/>
        </p:nvSpPr>
        <p:spPr>
          <a:xfrm>
            <a:off x="447875" y="6093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entre HTML, CSS &amp; JS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132"/>
          <p:cNvSpPr txBox="1"/>
          <p:nvPr/>
        </p:nvSpPr>
        <p:spPr>
          <a:xfrm>
            <a:off x="737850" y="1651150"/>
            <a:ext cx="7668300" cy="2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HTML 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nos aportará a través de sus etiquetas, la estructura básica de sitio web que creemos. Funcionará en consonancia y en relación con CSS y JS. 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CSS 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lo utilizaremos para darle el estilo que queremos mostrar en nuestro sitio web a través de la definición de  formato y diseño de nuestra presentación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1"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JavaScript </a:t>
            </a:r>
            <a:r>
              <a:rPr lang="en-GB" sz="135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entonces utilizará a ambos lenguajes(HTML y CSS) para controlar el comportamiento y funcionalidad de los elementos de nuestros sitio web.</a:t>
            </a:r>
            <a:endParaRPr sz="135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8" name="Google Shape;628;p132"/>
          <p:cNvPicPr preferRelativeResize="0"/>
          <p:nvPr/>
        </p:nvPicPr>
        <p:blipFill rotWithShape="1">
          <a:blip r:embed="rId3">
            <a:alphaModFix/>
          </a:blip>
          <a:srcRect b="0" l="0" r="0" t="26051"/>
          <a:stretch/>
        </p:blipFill>
        <p:spPr>
          <a:xfrm>
            <a:off x="737850" y="3656947"/>
            <a:ext cx="863734" cy="63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32"/>
          <p:cNvPicPr preferRelativeResize="0"/>
          <p:nvPr/>
        </p:nvPicPr>
        <p:blipFill rotWithShape="1">
          <a:blip r:embed="rId4">
            <a:alphaModFix/>
          </a:blip>
          <a:srcRect b="0" l="0" r="0" t="13028"/>
          <a:stretch/>
        </p:blipFill>
        <p:spPr>
          <a:xfrm>
            <a:off x="4164544" y="3544888"/>
            <a:ext cx="612178" cy="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32"/>
          <p:cNvPicPr preferRelativeResize="0"/>
          <p:nvPr/>
        </p:nvPicPr>
        <p:blipFill rotWithShape="1">
          <a:blip r:embed="rId5">
            <a:alphaModFix/>
          </a:blip>
          <a:srcRect b="0" l="25900" r="25866" t="0"/>
          <a:stretch/>
        </p:blipFill>
        <p:spPr>
          <a:xfrm>
            <a:off x="7559347" y="3563449"/>
            <a:ext cx="612178" cy="71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33"/>
          <p:cNvSpPr txBox="1"/>
          <p:nvPr/>
        </p:nvSpPr>
        <p:spPr>
          <a:xfrm>
            <a:off x="875100" y="2202300"/>
            <a:ext cx="739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1" name="Google Shape;641;p134"/>
          <p:cNvSpPr txBox="1"/>
          <p:nvPr/>
        </p:nvSpPr>
        <p:spPr>
          <a:xfrm>
            <a:off x="457725" y="2211625"/>
            <a:ext cx="47301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programación, un algoritmo es un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conjunto de procedimientos o funciones ordenados que se necesitan para realizar cierta operación o acción.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Por ejemplo, en una suma el algoritmo implica tomar un dato, sumarlo a otro y obtener un resultado.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2" name="Google Shape;64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075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8" name="Google Shape;648;p135"/>
          <p:cNvSpPr txBox="1"/>
          <p:nvPr/>
        </p:nvSpPr>
        <p:spPr>
          <a:xfrm>
            <a:off x="458100" y="1864500"/>
            <a:ext cx="82278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Pensar en 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algoritmos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práctica que debemos fortalecer como desarrolladores. Consiste en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encarar un problema complejo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dividir su resolución en diversos pasos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pensar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cómo resolver cada uno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luego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secuenciarlos correctamente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llegar al </a:t>
            </a:r>
            <a:r>
              <a:rPr b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 esperado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3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Herramientas a utilizar en el curso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Navegadores Web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9" name="Google Shape;659;p137"/>
          <p:cNvGrpSpPr/>
          <p:nvPr/>
        </p:nvGrpSpPr>
        <p:grpSpPr>
          <a:xfrm>
            <a:off x="1746525" y="2111325"/>
            <a:ext cx="5650925" cy="1219200"/>
            <a:chOff x="1463825" y="1759275"/>
            <a:chExt cx="5650925" cy="1219200"/>
          </a:xfrm>
        </p:grpSpPr>
        <p:pic>
          <p:nvPicPr>
            <p:cNvPr id="660" name="Google Shape;660;p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382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13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1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9887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55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4" name="Google Shape;664;p137"/>
          <p:cNvSpPr txBox="1"/>
          <p:nvPr/>
        </p:nvSpPr>
        <p:spPr>
          <a:xfrm>
            <a:off x="841375" y="3330525"/>
            <a:ext cx="68940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Chrome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Firefox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9"/>
              </a:rPr>
              <a:t>Edge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u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10"/>
              </a:rPr>
              <a:t>Opera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60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Editores de código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0" name="Google Shape;67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175" y="1955451"/>
            <a:ext cx="1365448" cy="13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850" y="1754663"/>
            <a:ext cx="1634176" cy="163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850" y="1821111"/>
            <a:ext cx="1634175" cy="16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38"/>
          <p:cNvSpPr txBox="1"/>
          <p:nvPr/>
        </p:nvSpPr>
        <p:spPr>
          <a:xfrm>
            <a:off x="1843100" y="3583875"/>
            <a:ext cx="5508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Visual Studio Code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Sublime Text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Atom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4" name="Google Shape;674;p138"/>
          <p:cNvSpPr txBox="1"/>
          <p:nvPr/>
        </p:nvSpPr>
        <p:spPr>
          <a:xfrm>
            <a:off x="1288500" y="4136300"/>
            <a:ext cx="6567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DM Sans"/>
                <a:ea typeface="DM Sans"/>
                <a:cs typeface="DM Sans"/>
                <a:sym typeface="DM Sans"/>
              </a:rPr>
              <a:t>IMPORTANTE: Para la clase 1 ya tendrán que tener instalado/funcionando un editor de código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3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Introducción a JavaScript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103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00.</a:t>
            </a:r>
            <a:r>
              <a:rPr lang="en-GB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0" name="Google Shape;35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Frameworks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0" name="Google Shape;68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765" y="2145113"/>
            <a:ext cx="1634175" cy="130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875" y="2016663"/>
            <a:ext cx="1430325" cy="143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3750" y="1914750"/>
            <a:ext cx="1634176" cy="1634176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39"/>
          <p:cNvSpPr txBox="1"/>
          <p:nvPr/>
        </p:nvSpPr>
        <p:spPr>
          <a:xfrm>
            <a:off x="2446775" y="3699725"/>
            <a:ext cx="4941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Bootstrap 5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Bulma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Tailwind CSS</a:t>
            </a:r>
            <a:endParaRPr sz="180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GB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4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9" name="Google Shape;68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800" y="1937138"/>
            <a:ext cx="1548100" cy="15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40"/>
          <p:cNvPicPr preferRelativeResize="0"/>
          <p:nvPr/>
        </p:nvPicPr>
        <p:blipFill rotWithShape="1">
          <a:blip r:embed="rId4">
            <a:alphaModFix/>
          </a:blip>
          <a:srcRect b="53086" l="71762" r="8318" t="0"/>
          <a:stretch/>
        </p:blipFill>
        <p:spPr>
          <a:xfrm>
            <a:off x="3884663" y="1602715"/>
            <a:ext cx="1634176" cy="192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40"/>
          <p:cNvPicPr preferRelativeResize="0"/>
          <p:nvPr/>
        </p:nvPicPr>
        <p:blipFill rotWithShape="1">
          <a:blip r:embed="rId5">
            <a:alphaModFix/>
          </a:blip>
          <a:srcRect b="13798" l="0" r="0" t="8374"/>
          <a:stretch/>
        </p:blipFill>
        <p:spPr>
          <a:xfrm>
            <a:off x="5227150" y="1666250"/>
            <a:ext cx="2340775" cy="18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40"/>
          <p:cNvSpPr txBox="1"/>
          <p:nvPr/>
        </p:nvSpPr>
        <p:spPr>
          <a:xfrm>
            <a:off x="2507450" y="4019725"/>
            <a:ext cx="3946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momentJS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Sweet Alert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Axios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i="0" lang="en-GB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Servidores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8" name="Google Shape;69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700" y="1737200"/>
            <a:ext cx="1927250" cy="1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41"/>
          <p:cNvPicPr preferRelativeResize="0"/>
          <p:nvPr/>
        </p:nvPicPr>
        <p:blipFill rotWithShape="1">
          <a:blip r:embed="rId4">
            <a:alphaModFix/>
          </a:blip>
          <a:srcRect b="0" l="19704" r="22748" t="0"/>
          <a:stretch/>
        </p:blipFill>
        <p:spPr>
          <a:xfrm>
            <a:off x="3686275" y="1840275"/>
            <a:ext cx="1927249" cy="1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850" y="1886688"/>
            <a:ext cx="1634175" cy="162828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41"/>
          <p:cNvSpPr txBox="1"/>
          <p:nvPr/>
        </p:nvSpPr>
        <p:spPr>
          <a:xfrm>
            <a:off x="2065050" y="3920425"/>
            <a:ext cx="50139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Live Server (VS Code)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XAMPP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, </a:t>
            </a:r>
            <a:r>
              <a:rPr lang="en-GB" sz="180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WampServer</a:t>
            </a:r>
            <a:r>
              <a:rPr lang="en-GB" sz="1800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42"/>
          <p:cNvSpPr/>
          <p:nvPr/>
        </p:nvSpPr>
        <p:spPr>
          <a:xfrm>
            <a:off x="4482900" y="1381577"/>
            <a:ext cx="1657800" cy="47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 con sitios web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142"/>
          <p:cNvSpPr/>
          <p:nvPr/>
        </p:nvSpPr>
        <p:spPr>
          <a:xfrm>
            <a:off x="614750" y="3676050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Nivelación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8" name="Google Shape;708;p142"/>
          <p:cNvSpPr/>
          <p:nvPr/>
        </p:nvSpPr>
        <p:spPr>
          <a:xfrm>
            <a:off x="4482900" y="753150"/>
            <a:ext cx="1657800" cy="36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Fundamentos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9" name="Google Shape;709;p142"/>
          <p:cNvSpPr/>
          <p:nvPr/>
        </p:nvSpPr>
        <p:spPr>
          <a:xfrm>
            <a:off x="2808050" y="4225950"/>
            <a:ext cx="8991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Algoritmo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0" name="Google Shape;710;p142"/>
          <p:cNvSpPr/>
          <p:nvPr/>
        </p:nvSpPr>
        <p:spPr>
          <a:xfrm>
            <a:off x="5215674" y="4173500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Perfil profesional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1" name="Google Shape;711;p142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2" name="Google Shape;712;p142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42"/>
          <p:cNvSpPr/>
          <p:nvPr/>
        </p:nvSpPr>
        <p:spPr>
          <a:xfrm>
            <a:off x="614750" y="24561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4" name="Google Shape;714;p142"/>
          <p:cNvSpPr/>
          <p:nvPr/>
        </p:nvSpPr>
        <p:spPr>
          <a:xfrm>
            <a:off x="618500" y="13815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Aplicaciones web</a:t>
            </a:r>
            <a:endParaRPr sz="11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15" name="Google Shape;715;p142"/>
          <p:cNvCxnSpPr>
            <a:endCxn id="714" idx="2"/>
          </p:cNvCxnSpPr>
          <p:nvPr/>
        </p:nvCxnSpPr>
        <p:spPr>
          <a:xfrm flipH="1" rot="10800000">
            <a:off x="1337450" y="1983978"/>
            <a:ext cx="7500" cy="47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6" name="Google Shape;716;p142"/>
          <p:cNvCxnSpPr>
            <a:stCxn id="714" idx="3"/>
          </p:cNvCxnSpPr>
          <p:nvPr/>
        </p:nvCxnSpPr>
        <p:spPr>
          <a:xfrm flipH="1" rot="10800000">
            <a:off x="2071400" y="936678"/>
            <a:ext cx="2411400" cy="74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17" name="Google Shape;717;p142"/>
          <p:cNvCxnSpPr>
            <a:stCxn id="714" idx="3"/>
          </p:cNvCxnSpPr>
          <p:nvPr/>
        </p:nvCxnSpPr>
        <p:spPr>
          <a:xfrm flipH="1" rot="10800000">
            <a:off x="2071400" y="1617678"/>
            <a:ext cx="2411400" cy="6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18" name="Google Shape;718;p142"/>
          <p:cNvCxnSpPr>
            <a:stCxn id="713" idx="3"/>
          </p:cNvCxnSpPr>
          <p:nvPr/>
        </p:nvCxnSpPr>
        <p:spPr>
          <a:xfrm>
            <a:off x="2067650" y="2757375"/>
            <a:ext cx="962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19" name="Google Shape;719;p142"/>
          <p:cNvSpPr/>
          <p:nvPr/>
        </p:nvSpPr>
        <p:spPr>
          <a:xfrm>
            <a:off x="3029743" y="2616965"/>
            <a:ext cx="14529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20" name="Google Shape;720;p142"/>
          <p:cNvCxnSpPr>
            <a:endCxn id="719" idx="1"/>
          </p:cNvCxnSpPr>
          <p:nvPr/>
        </p:nvCxnSpPr>
        <p:spPr>
          <a:xfrm>
            <a:off x="2067643" y="2757365"/>
            <a:ext cx="962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21" name="Google Shape;721;p142"/>
          <p:cNvCxnSpPr>
            <a:stCxn id="719" idx="3"/>
          </p:cNvCxnSpPr>
          <p:nvPr/>
        </p:nvCxnSpPr>
        <p:spPr>
          <a:xfrm>
            <a:off x="4482643" y="2757365"/>
            <a:ext cx="732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22" name="Google Shape;722;p142"/>
          <p:cNvSpPr/>
          <p:nvPr/>
        </p:nvSpPr>
        <p:spPr>
          <a:xfrm>
            <a:off x="5215674" y="2227875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interpretado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23" name="Google Shape;723;p142"/>
          <p:cNvCxnSpPr>
            <a:endCxn id="722" idx="1"/>
          </p:cNvCxnSpPr>
          <p:nvPr/>
        </p:nvCxnSpPr>
        <p:spPr>
          <a:xfrm flipH="1" rot="10800000">
            <a:off x="4482774" y="2368275"/>
            <a:ext cx="732900" cy="3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24" name="Google Shape;724;p142"/>
          <p:cNvCxnSpPr/>
          <p:nvPr/>
        </p:nvCxnSpPr>
        <p:spPr>
          <a:xfrm>
            <a:off x="4482774" y="275256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25" name="Google Shape;725;p142"/>
          <p:cNvCxnSpPr/>
          <p:nvPr/>
        </p:nvCxnSpPr>
        <p:spPr>
          <a:xfrm>
            <a:off x="2071393" y="3977215"/>
            <a:ext cx="732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26" name="Google Shape;726;p142"/>
          <p:cNvCxnSpPr/>
          <p:nvPr/>
        </p:nvCxnSpPr>
        <p:spPr>
          <a:xfrm flipH="1" rot="10800000">
            <a:off x="2071399" y="3588125"/>
            <a:ext cx="732900" cy="3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27" name="Google Shape;727;p142"/>
          <p:cNvCxnSpPr/>
          <p:nvPr/>
        </p:nvCxnSpPr>
        <p:spPr>
          <a:xfrm>
            <a:off x="2071399" y="3977225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28" name="Google Shape;728;p142"/>
          <p:cNvSpPr/>
          <p:nvPr/>
        </p:nvSpPr>
        <p:spPr>
          <a:xfrm>
            <a:off x="2808050" y="3836825"/>
            <a:ext cx="8991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9" name="Google Shape;729;p142"/>
          <p:cNvSpPr/>
          <p:nvPr/>
        </p:nvSpPr>
        <p:spPr>
          <a:xfrm>
            <a:off x="2808050" y="4225950"/>
            <a:ext cx="899100" cy="2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Algoritmo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0" name="Google Shape;730;p142"/>
          <p:cNvSpPr/>
          <p:nvPr/>
        </p:nvSpPr>
        <p:spPr>
          <a:xfrm>
            <a:off x="2808050" y="3447700"/>
            <a:ext cx="8991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31" name="Google Shape;731;p142"/>
          <p:cNvCxnSpPr>
            <a:stCxn id="719" idx="3"/>
          </p:cNvCxnSpPr>
          <p:nvPr/>
        </p:nvCxnSpPr>
        <p:spPr>
          <a:xfrm>
            <a:off x="4482643" y="2757365"/>
            <a:ext cx="732900" cy="7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32" name="Google Shape;732;p142"/>
          <p:cNvCxnSpPr>
            <a:stCxn id="719" idx="3"/>
          </p:cNvCxnSpPr>
          <p:nvPr/>
        </p:nvCxnSpPr>
        <p:spPr>
          <a:xfrm>
            <a:off x="4482643" y="2757365"/>
            <a:ext cx="732900" cy="15564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33" name="Google Shape;733;p142"/>
          <p:cNvSpPr/>
          <p:nvPr/>
        </p:nvSpPr>
        <p:spPr>
          <a:xfrm>
            <a:off x="5215675" y="2617000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Front-End y Back-End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" name="Google Shape;734;p142"/>
          <p:cNvSpPr/>
          <p:nvPr/>
        </p:nvSpPr>
        <p:spPr>
          <a:xfrm>
            <a:off x="5215674" y="3006125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Herramientas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" name="Google Shape;735;p142"/>
          <p:cNvSpPr/>
          <p:nvPr/>
        </p:nvSpPr>
        <p:spPr>
          <a:xfrm>
            <a:off x="5215674" y="3395250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Evolución del lenguaje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142"/>
          <p:cNvSpPr/>
          <p:nvPr/>
        </p:nvSpPr>
        <p:spPr>
          <a:xfrm>
            <a:off x="5215674" y="3784375"/>
            <a:ext cx="17154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37" name="Google Shape;737;p142"/>
          <p:cNvCxnSpPr/>
          <p:nvPr/>
        </p:nvCxnSpPr>
        <p:spPr>
          <a:xfrm>
            <a:off x="4482774" y="275256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38" name="Google Shape;738;p142"/>
          <p:cNvCxnSpPr/>
          <p:nvPr/>
        </p:nvCxnSpPr>
        <p:spPr>
          <a:xfrm>
            <a:off x="4482643" y="2757365"/>
            <a:ext cx="732900" cy="7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39" name="Google Shape;739;p142"/>
          <p:cNvCxnSpPr/>
          <p:nvPr/>
        </p:nvCxnSpPr>
        <p:spPr>
          <a:xfrm>
            <a:off x="4482643" y="2757365"/>
            <a:ext cx="732900" cy="15564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40" name="Google Shape;740;p142"/>
          <p:cNvSpPr txBox="1"/>
          <p:nvPr/>
        </p:nvSpPr>
        <p:spPr>
          <a:xfrm>
            <a:off x="8111725" y="13823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43"/>
          <p:cNvSpPr txBox="1"/>
          <p:nvPr/>
        </p:nvSpPr>
        <p:spPr>
          <a:xfrm>
            <a:off x="1461288" y="18102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Nivelación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6" name="Google Shape;746;p143"/>
          <p:cNvSpPr txBox="1"/>
          <p:nvPr/>
        </p:nvSpPr>
        <p:spPr>
          <a:xfrm>
            <a:off x="475488" y="2696100"/>
            <a:ext cx="819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¿Cuánto sabes de JavaScript? </a:t>
            </a:r>
            <a:r>
              <a:rPr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invitamos a </a:t>
            </a:r>
            <a:r>
              <a:rPr b="1" lang="en-GB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realizar este repaso</a:t>
            </a:r>
            <a:r>
              <a:rPr b="1"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 tres videos breves y a ¡jugar a la ruleta para comprobar tus conocimientos! 😉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47" name="Google Shape;747;p143"/>
          <p:cNvGrpSpPr/>
          <p:nvPr/>
        </p:nvGrpSpPr>
        <p:grpSpPr>
          <a:xfrm>
            <a:off x="4202551" y="924298"/>
            <a:ext cx="738900" cy="738900"/>
            <a:chOff x="473351" y="619523"/>
            <a:chExt cx="738900" cy="738900"/>
          </a:xfrm>
        </p:grpSpPr>
        <p:sp>
          <p:nvSpPr>
            <p:cNvPr id="748" name="Google Shape;748;p1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9" name="Google Shape;749;p143" title="ícono de repas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45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Completa esta clase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los siguientes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CoderTips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60" name="Google Shape;760;p145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761" name="Google Shape;761;p145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762" name="Google Shape;762;p145" title="ícono de codertip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700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6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Videos y Podcasts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68" name="Google Shape;768;p146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769" name="Google Shape;769;p146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770" name="Google Shape;770;p146" title="ícono de codertip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700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1" name="Google Shape;771;p14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CODERTIPS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2" name="Google Shape;772;p146"/>
          <p:cNvSpPr txBox="1"/>
          <p:nvPr/>
        </p:nvSpPr>
        <p:spPr>
          <a:xfrm>
            <a:off x="457350" y="1774500"/>
            <a:ext cx="78900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Aprende Programación Web y construye el futuro de nuestra humanidad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</a:t>
            </a:r>
            <a:r>
              <a:rPr b="1" lang="en-GB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Desarrollo freelance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Desarrollo profesional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lang="en-GB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CoderNews</a:t>
            </a:r>
            <a:r>
              <a:rPr lang="en-GB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de Branding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para Emprendedores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Aprende a Usar TikTok</a:t>
            </a:r>
            <a:r>
              <a:rPr lang="en-GB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 </a:t>
            </a:r>
            <a:endParaRPr sz="1350" u="sng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Serie Finanzas Personales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i="1"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CoderConf</a:t>
            </a:r>
            <a:r>
              <a:rPr lang="en-GB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n-GB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Coderhouse</a:t>
            </a:r>
            <a:r>
              <a:rPr b="1" lang="en-GB" sz="1350">
                <a:solidFill>
                  <a:schemeClr val="dk1"/>
                </a:solidFill>
                <a:highlight>
                  <a:srgbClr val="999999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47"/>
          <p:cNvSpPr/>
          <p:nvPr/>
        </p:nvSpPr>
        <p:spPr>
          <a:xfrm>
            <a:off x="2969700" y="3310000"/>
            <a:ext cx="3204600" cy="3924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47"/>
          <p:cNvSpPr txBox="1"/>
          <p:nvPr/>
        </p:nvSpPr>
        <p:spPr>
          <a:xfrm>
            <a:off x="1007700" y="1441100"/>
            <a:ext cx="71286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¿Sabías que </a:t>
            </a:r>
            <a:endParaRPr b="1"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premiamos a nuestros estudiantes</a:t>
            </a:r>
            <a:r>
              <a:rPr b="1" lang="en-GB"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por su dedicación? </a:t>
            </a:r>
            <a:endParaRPr b="1"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9" name="Google Shape;779;p147"/>
          <p:cNvSpPr txBox="1"/>
          <p:nvPr/>
        </p:nvSpPr>
        <p:spPr>
          <a:xfrm>
            <a:off x="2109150" y="3310000"/>
            <a:ext cx="492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 los </a:t>
            </a:r>
            <a:r>
              <a:rPr lang="en-GB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beneficios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Top 10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8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lang="en-GB" sz="4000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5" name="Google Shape;785;p148"/>
          <p:cNvSpPr txBox="1"/>
          <p:nvPr/>
        </p:nvSpPr>
        <p:spPr>
          <a:xfrm>
            <a:off x="2109143" y="2502363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Fundamentos de Desarrollo con JS.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Básicos de Javascript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Nivelación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Contenido del curso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4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6" name="Google Shape;3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04"/>
          <p:cNvSpPr txBox="1"/>
          <p:nvPr/>
        </p:nvSpPr>
        <p:spPr>
          <a:xfrm>
            <a:off x="2690561" y="1451613"/>
            <a:ext cx="4281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diferencia entre sitios y aplicaciones web.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8" name="Google Shape;35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27762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04"/>
          <p:cNvSpPr txBox="1"/>
          <p:nvPr/>
        </p:nvSpPr>
        <p:spPr>
          <a:xfrm>
            <a:off x="2733436" y="29103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fundamentos de Javascript.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0" name="Google Shape;36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04"/>
          <p:cNvSpPr txBox="1"/>
          <p:nvPr/>
        </p:nvSpPr>
        <p:spPr>
          <a:xfrm>
            <a:off x="2733436" y="2138113"/>
            <a:ext cx="4281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qué es un algoritmo y desarrollar capacidad resolutiva frente a un problema.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62" name="Google Shape;362;p104"/>
          <p:cNvCxnSpPr>
            <a:stCxn id="356" idx="2"/>
            <a:endCxn id="358" idx="0"/>
          </p:cNvCxnSpPr>
          <p:nvPr/>
        </p:nvCxnSpPr>
        <p:spPr>
          <a:xfrm flipH="1" rot="-5400000">
            <a:off x="2003625" y="2009587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104"/>
          <p:cNvCxnSpPr>
            <a:stCxn id="358" idx="2"/>
            <a:endCxn id="360" idx="0"/>
          </p:cNvCxnSpPr>
          <p:nvPr/>
        </p:nvCxnSpPr>
        <p:spPr>
          <a:xfrm flipH="1" rot="-5400000">
            <a:off x="2003325" y="2741900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49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Módulos del programa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105"/>
          <p:cNvSpPr/>
          <p:nvPr/>
        </p:nvSpPr>
        <p:spPr>
          <a:xfrm>
            <a:off x="851838" y="2806700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05"/>
          <p:cNvSpPr/>
          <p:nvPr/>
        </p:nvSpPr>
        <p:spPr>
          <a:xfrm>
            <a:off x="2208488" y="2806701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05"/>
          <p:cNvSpPr txBox="1"/>
          <p:nvPr/>
        </p:nvSpPr>
        <p:spPr>
          <a:xfrm>
            <a:off x="430638" y="2248488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105"/>
          <p:cNvSpPr txBox="1"/>
          <p:nvPr/>
        </p:nvSpPr>
        <p:spPr>
          <a:xfrm>
            <a:off x="1787300" y="2248488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1-4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105"/>
          <p:cNvSpPr/>
          <p:nvPr/>
        </p:nvSpPr>
        <p:spPr>
          <a:xfrm>
            <a:off x="3542869" y="28066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05"/>
          <p:cNvSpPr txBox="1"/>
          <p:nvPr/>
        </p:nvSpPr>
        <p:spPr>
          <a:xfrm>
            <a:off x="3121663" y="2248500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5-8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105"/>
          <p:cNvSpPr txBox="1"/>
          <p:nvPr/>
        </p:nvSpPr>
        <p:spPr>
          <a:xfrm>
            <a:off x="4420600" y="2248488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9-11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105"/>
          <p:cNvSpPr/>
          <p:nvPr/>
        </p:nvSpPr>
        <p:spPr>
          <a:xfrm>
            <a:off x="4799959" y="28066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05"/>
          <p:cNvSpPr txBox="1"/>
          <p:nvPr/>
        </p:nvSpPr>
        <p:spPr>
          <a:xfrm>
            <a:off x="5635813" y="2248500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12-13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105"/>
          <p:cNvSpPr/>
          <p:nvPr/>
        </p:nvSpPr>
        <p:spPr>
          <a:xfrm>
            <a:off x="6057025" y="2806675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9" name="Google Shape;379;p105"/>
          <p:cNvCxnSpPr>
            <a:stCxn id="369" idx="6"/>
            <a:endCxn id="370" idx="2"/>
          </p:cNvCxnSpPr>
          <p:nvPr/>
        </p:nvCxnSpPr>
        <p:spPr>
          <a:xfrm>
            <a:off x="1029138" y="2895350"/>
            <a:ext cx="11793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105"/>
          <p:cNvCxnSpPr/>
          <p:nvPr/>
        </p:nvCxnSpPr>
        <p:spPr>
          <a:xfrm>
            <a:off x="2221403" y="2895350"/>
            <a:ext cx="13863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105"/>
          <p:cNvCxnSpPr/>
          <p:nvPr/>
        </p:nvCxnSpPr>
        <p:spPr>
          <a:xfrm>
            <a:off x="5667619" y="2895325"/>
            <a:ext cx="13863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105"/>
          <p:cNvCxnSpPr/>
          <p:nvPr/>
        </p:nvCxnSpPr>
        <p:spPr>
          <a:xfrm>
            <a:off x="4877250" y="2895325"/>
            <a:ext cx="874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105"/>
          <p:cNvCxnSpPr/>
          <p:nvPr/>
        </p:nvCxnSpPr>
        <p:spPr>
          <a:xfrm>
            <a:off x="3720175" y="2895350"/>
            <a:ext cx="1141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105"/>
          <p:cNvCxnSpPr>
            <a:endCxn id="385" idx="6"/>
          </p:cNvCxnSpPr>
          <p:nvPr/>
        </p:nvCxnSpPr>
        <p:spPr>
          <a:xfrm>
            <a:off x="6914188" y="2895325"/>
            <a:ext cx="577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105"/>
          <p:cNvSpPr txBox="1"/>
          <p:nvPr/>
        </p:nvSpPr>
        <p:spPr>
          <a:xfrm>
            <a:off x="414751" y="3285550"/>
            <a:ext cx="1051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Módulo 0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Nivelación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105"/>
          <p:cNvSpPr txBox="1"/>
          <p:nvPr/>
        </p:nvSpPr>
        <p:spPr>
          <a:xfrm>
            <a:off x="1743200" y="3285550"/>
            <a:ext cx="1063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Módulo 1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Conceptos básicos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105"/>
          <p:cNvSpPr txBox="1"/>
          <p:nvPr/>
        </p:nvSpPr>
        <p:spPr>
          <a:xfrm>
            <a:off x="3083950" y="3285550"/>
            <a:ext cx="1141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Módulo 2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Objetos y Arrays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105"/>
          <p:cNvSpPr txBox="1"/>
          <p:nvPr/>
        </p:nvSpPr>
        <p:spPr>
          <a:xfrm>
            <a:off x="4378738" y="3285538"/>
            <a:ext cx="1019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Módulo 3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Front - End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105"/>
          <p:cNvSpPr txBox="1"/>
          <p:nvPr/>
        </p:nvSpPr>
        <p:spPr>
          <a:xfrm>
            <a:off x="5528875" y="3285550"/>
            <a:ext cx="123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Módulo 4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Implementación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105"/>
          <p:cNvSpPr/>
          <p:nvPr/>
        </p:nvSpPr>
        <p:spPr>
          <a:xfrm>
            <a:off x="7314088" y="2806675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05"/>
          <p:cNvSpPr txBox="1"/>
          <p:nvPr/>
        </p:nvSpPr>
        <p:spPr>
          <a:xfrm>
            <a:off x="6785950" y="3285550"/>
            <a:ext cx="1233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Módulo 5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Asincronía y Peticiones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2" name="Google Shape;392;p105"/>
          <p:cNvSpPr txBox="1"/>
          <p:nvPr/>
        </p:nvSpPr>
        <p:spPr>
          <a:xfrm>
            <a:off x="6851038" y="2248500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14-17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6"/>
          <p:cNvSpPr txBox="1"/>
          <p:nvPr/>
        </p:nvSpPr>
        <p:spPr>
          <a:xfrm>
            <a:off x="1461300" y="10128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¿Empezamos?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8" name="Google Shape;39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400" y="1629350"/>
            <a:ext cx="3287190" cy="2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0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Aplicaciones web</a:t>
            </a:r>
            <a:endParaRPr b="1" sz="4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08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409" name="Google Shape;409;p108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0" name="Google Shape;410;p108" title="ícono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108"/>
          <p:cNvSpPr txBox="1"/>
          <p:nvPr/>
        </p:nvSpPr>
        <p:spPr>
          <a:xfrm>
            <a:off x="457350" y="1820575"/>
            <a:ext cx="7169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Mientras que los sitios web buscan brindar información estática, las web apps permiten a los usuarios realizar múltiples tareas.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aplicaciones web son </a:t>
            </a:r>
            <a:r>
              <a:rPr b="1" lang="en-GB" sz="2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plataformas dinámicas e interactivas y sus funcionalidades están en constante mantenimiento y mejora</a:t>
            </a:r>
            <a:r>
              <a:rPr lang="en-GB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p108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Aplicación Web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3" name="Google Shape;413;p10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